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117997-B901-41E0-4254-89E1EAF2CAE1}" v="1" dt="2026-10-19T08:54:37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SEND-Information-Report-2026.docx, The Nethersole Church of England Academy, reviewed October 2026.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05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40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483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705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217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294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487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78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335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67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4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51763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25053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41966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186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55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1644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853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933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470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484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6663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9491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7074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9497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866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94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32562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5471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85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842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92" r:id="rId27"/>
    <p:sldLayoutId id="2147483693" r:id="rId28"/>
    <p:sldLayoutId id="2147483694" r:id="rId2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B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Shape 0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123B56">
              <a:alpha val="97000"/>
            </a:srgbClr>
          </a:solidFill>
          <a:ln w="12700">
            <a:solidFill>
              <a:srgbClr val="123B5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658368" y="960120"/>
            <a:ext cx="5303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</a:rPr>
              <a:t>SEND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</a:rPr>
              <a:t>Information Report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85800" y="2542032"/>
            <a:ext cx="4114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BEE4DD"/>
                </a:solidFill>
              </a:rPr>
              <a:t>A guide for families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685800" y="3182112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The Nethersole Church of England Academy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85800" y="3977640"/>
            <a:ext cx="1325880" cy="1"/>
          </a:xfrm>
          <a:prstGeom prst="line">
            <a:avLst/>
          </a:prstGeom>
          <a:noFill/>
          <a:ln w="50800">
            <a:solidFill>
              <a:srgbClr val="E8A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85800" y="4279392"/>
            <a:ext cx="4709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8E6B8"/>
                </a:solidFill>
              </a:rPr>
              <a:t>“To be light, bringing out the God-colours in the world.”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85800" y="60807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6E5E8"/>
                </a:solidFill>
              </a:rPr>
              <a:t>Reviewed October 2026</a:t>
            </a:r>
            <a:endParaRPr lang="en-US" sz="11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47D5A1-C7B9-8274-EDF4-F2D0CB938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982" y="1828801"/>
            <a:ext cx="6158634" cy="35257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Welcome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What families can expect from our school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640080" y="1554480"/>
            <a:ext cx="5212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7A7B"/>
                </a:solidFill>
              </a:rPr>
              <a:t>Every child is unique. We want every pupil to learn, grow and thrive.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5074920" cy="2514600"/>
          </a:xfrm>
          <a:prstGeom prst="roundRect">
            <a:avLst>
              <a:gd name="adj" fmla="val 2545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 flipH="1">
            <a:off x="566928" y="2651760"/>
            <a:ext cx="73152" cy="2514600"/>
          </a:xfrm>
          <a:prstGeom prst="rect">
            <a:avLst/>
          </a:prstGeom>
          <a:solidFill>
            <a:srgbClr val="E97863"/>
          </a:solidFill>
          <a:ln w="12700">
            <a:solidFill>
              <a:srgbClr val="E978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914400" y="2852928"/>
            <a:ext cx="45994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Our commitment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3273552"/>
            <a:ext cx="4800600" cy="1737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r>
              <a:rPr lang="en-US" sz="2000" dirty="0">
                <a:solidFill>
                  <a:srgbClr val="24383D"/>
                </a:solidFill>
              </a:rPr>
              <a:t>We will value your child’s strengths.</a:t>
            </a:r>
            <a:endParaRPr lang="en-US" sz="2000" dirty="0"/>
          </a:p>
          <a:p>
            <a:r>
              <a:rPr lang="en-US" sz="2000" dirty="0">
                <a:solidFill>
                  <a:srgbClr val="24383D"/>
                </a:solidFill>
              </a:rPr>
              <a:t>We will identify barriers to learning.</a:t>
            </a:r>
            <a:endParaRPr lang="en-US" sz="2000" dirty="0"/>
          </a:p>
          <a:p>
            <a:r>
              <a:rPr lang="en-US" sz="2000" dirty="0">
                <a:solidFill>
                  <a:srgbClr val="24383D"/>
                </a:solidFill>
              </a:rPr>
              <a:t>We will make reasonable adjustments.</a:t>
            </a:r>
            <a:endParaRPr lang="en-US" sz="2000" dirty="0"/>
          </a:p>
          <a:p>
            <a:r>
              <a:rPr lang="en-US" sz="2000" dirty="0">
                <a:solidFill>
                  <a:srgbClr val="24383D"/>
                </a:solidFill>
              </a:rPr>
              <a:t>We will listen to you and your child.</a:t>
            </a:r>
            <a:endParaRPr lang="en-US" sz="2000" dirty="0"/>
          </a:p>
          <a:p>
            <a:r>
              <a:rPr lang="en-US" sz="2000" dirty="0">
                <a:solidFill>
                  <a:srgbClr val="24383D"/>
                </a:solidFill>
              </a:rPr>
              <a:t>We will review the difference support is making</a:t>
            </a:r>
            <a:r>
              <a:rPr lang="en-US" sz="1150" dirty="0">
                <a:solidFill>
                  <a:srgbClr val="24383D"/>
                </a:solidFill>
              </a:rPr>
              <a:t>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576758-C218-AF8B-0B0D-53BE7366D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667" y="1362456"/>
            <a:ext cx="5775921" cy="47783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Who should I speak to?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Please contact us whenever you have a concern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1508760"/>
            <a:ext cx="3474720" cy="205740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40080" y="1508760"/>
            <a:ext cx="109728" cy="2057400"/>
          </a:xfrm>
          <a:prstGeom prst="rect">
            <a:avLst/>
          </a:prstGeom>
          <a:solidFill>
            <a:srgbClr val="E8AE3C"/>
          </a:solidFill>
          <a:ln w="12700">
            <a:solidFill>
              <a:srgbClr val="E8A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14400" y="1709928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1. Class teacher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130552"/>
            <a:ext cx="2971800" cy="1280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Your child’s class teacher is usually the best first contact. They can explain how your child is learning and what support is already in place.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52544" y="1508760"/>
            <a:ext cx="3474720" cy="205740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352544" y="1508760"/>
            <a:ext cx="109728" cy="2057400"/>
          </a:xfrm>
          <a:prstGeom prst="rect">
            <a:avLst/>
          </a:prstGeom>
          <a:solidFill>
            <a:srgbClr val="0B7A7B"/>
          </a:solidFill>
          <a:ln w="12700">
            <a:solidFill>
              <a:srgbClr val="0B7A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626864" y="1709928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2. SENDCO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26864" y="2130552"/>
            <a:ext cx="2971800" cy="1280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Miss Asilah Deakin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Deputy Headteacher and SENDCO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office@nethersole.bdmat.org.uk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01827 892357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065008" y="1508760"/>
            <a:ext cx="3474720" cy="205740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8065008" y="1508760"/>
            <a:ext cx="109728" cy="2057400"/>
          </a:xfrm>
          <a:prstGeom prst="rect">
            <a:avLst/>
          </a:prstGeom>
          <a:solidFill>
            <a:srgbClr val="E97863"/>
          </a:solidFill>
          <a:ln w="12700">
            <a:solidFill>
              <a:srgbClr val="E978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339328" y="1709928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3. Headteacher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39328" y="2130552"/>
            <a:ext cx="2971800" cy="1280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If you need further support, you can arrange to speak with the Headteacher – </a:t>
            </a:r>
            <a:r>
              <a:rPr lang="en-US" sz="1400" dirty="0" err="1">
                <a:solidFill>
                  <a:srgbClr val="24383D"/>
                </a:solidFill>
              </a:rPr>
              <a:t>Mrs</a:t>
            </a:r>
            <a:r>
              <a:rPr lang="en-US" sz="1400" dirty="0">
                <a:solidFill>
                  <a:srgbClr val="24383D"/>
                </a:solidFill>
              </a:rPr>
              <a:t> Goode  We operate an open-door approach.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1280160" y="4069080"/>
            <a:ext cx="9601200" cy="1051560"/>
          </a:xfrm>
          <a:prstGeom prst="roundRect">
            <a:avLst/>
          </a:prstGeom>
          <a:solidFill>
            <a:srgbClr val="DDF1EE"/>
          </a:solidFill>
          <a:ln w="12700">
            <a:solidFill>
              <a:srgbClr val="B6DB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1554480" y="4361688"/>
            <a:ext cx="9052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B56"/>
                </a:solidFill>
              </a:rPr>
              <a:t>You do not need to wait for a parents’ evening. We can arrange a meeting or telephone call at any time.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What does SEND mean?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Children may need additional or different support in one or more areas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534924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40080" y="1481328"/>
            <a:ext cx="109728" cy="1600200"/>
          </a:xfrm>
          <a:prstGeom prst="rect">
            <a:avLst/>
          </a:prstGeom>
          <a:solidFill>
            <a:srgbClr val="0B7A7B"/>
          </a:solidFill>
          <a:ln w="12700">
            <a:solidFill>
              <a:srgbClr val="0B7A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14400" y="1682496"/>
            <a:ext cx="48737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Communication and interaction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103120"/>
            <a:ext cx="48463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For example, understanding or using language, communicating with others or managing social interaction.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17920" y="1481328"/>
            <a:ext cx="534924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6217920" y="1481328"/>
            <a:ext cx="109728" cy="1600200"/>
          </a:xfrm>
          <a:prstGeom prst="rect">
            <a:avLst/>
          </a:prstGeom>
          <a:solidFill>
            <a:srgbClr val="E8AE3C"/>
          </a:solidFill>
          <a:ln w="12700">
            <a:solidFill>
              <a:srgbClr val="E8A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492240" y="1682496"/>
            <a:ext cx="48737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Cognition and learning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92240" y="2103120"/>
            <a:ext cx="48463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For example, learning new skills, remembering information, reading, writing or maths.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3383280"/>
            <a:ext cx="534924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640080" y="3383280"/>
            <a:ext cx="109728" cy="1600200"/>
          </a:xfrm>
          <a:prstGeom prst="rect">
            <a:avLst/>
          </a:prstGeom>
          <a:solidFill>
            <a:srgbClr val="E97863"/>
          </a:solidFill>
          <a:ln w="12700">
            <a:solidFill>
              <a:srgbClr val="E978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914400" y="3584448"/>
            <a:ext cx="48737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Social, emotional and mental health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14400" y="4005072"/>
            <a:ext cx="48463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For example, anxiety, emotional regulation, relationships, attention or engagement.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217920" y="3383280"/>
            <a:ext cx="534924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6217920" y="3383280"/>
            <a:ext cx="109728" cy="1600200"/>
          </a:xfrm>
          <a:prstGeom prst="rect">
            <a:avLst/>
          </a:prstGeom>
          <a:solidFill>
            <a:srgbClr val="5B8C63"/>
          </a:solidFill>
          <a:ln w="12700">
            <a:solidFill>
              <a:srgbClr val="5B8C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492240" y="3584448"/>
            <a:ext cx="48737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Sensory and/or physical needs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92240" y="4005072"/>
            <a:ext cx="48463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For example, hearing, vision, movement, medical needs or differences in sensory processing.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1005840" y="5349240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3B56"/>
                </a:solidFill>
              </a:rPr>
              <a:t>A child may have needs in more than one area. Support is based on the individual child, not only on a label or diagnosis.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How do we identify needs?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We work with families and look carefully at progress, participation and wellbeing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6656832" y="1481328"/>
            <a:ext cx="480060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6656832" y="1481328"/>
            <a:ext cx="109728" cy="1143000"/>
          </a:xfrm>
          <a:prstGeom prst="rect">
            <a:avLst/>
          </a:prstGeom>
          <a:solidFill>
            <a:srgbClr val="E8AE3C"/>
          </a:solidFill>
          <a:ln w="12700">
            <a:solidFill>
              <a:srgbClr val="E8A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6931152" y="1682496"/>
            <a:ext cx="4325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Notice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931152" y="2103120"/>
            <a:ext cx="42976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Teachers monitor learning and wellbeing and listen to concerns raised by families or children.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656832" y="2816352"/>
            <a:ext cx="480060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6656832" y="2816352"/>
            <a:ext cx="109728" cy="1143000"/>
          </a:xfrm>
          <a:prstGeom prst="rect">
            <a:avLst/>
          </a:prstGeom>
          <a:solidFill>
            <a:srgbClr val="0B7A7B"/>
          </a:solidFill>
          <a:ln w="12700">
            <a:solidFill>
              <a:srgbClr val="0B7A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931152" y="3017520"/>
            <a:ext cx="4325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Discuss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931152" y="3438144"/>
            <a:ext cx="42976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We talk with you and your child about strengths, needs and what may help.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656832" y="4151376"/>
            <a:ext cx="480060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1"/>
          <p:cNvSpPr/>
          <p:nvPr/>
        </p:nvSpPr>
        <p:spPr>
          <a:xfrm>
            <a:off x="6656832" y="4151376"/>
            <a:ext cx="109728" cy="1143000"/>
          </a:xfrm>
          <a:prstGeom prst="rect">
            <a:avLst/>
          </a:prstGeom>
          <a:solidFill>
            <a:srgbClr val="E97863"/>
          </a:solidFill>
          <a:ln w="12700">
            <a:solidFill>
              <a:srgbClr val="E978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6931152" y="4352544"/>
            <a:ext cx="4325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Act and review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931152" y="4773168"/>
            <a:ext cx="42976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We agree support, check progress and adapt the plan when needed.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BA2CD14-D4C8-CEF7-D1A2-32DF422C0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23" y="1550416"/>
            <a:ext cx="5494561" cy="47132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How will learning be adapted?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Support should help children take part, make progress and become more independent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1508760"/>
            <a:ext cx="3429000" cy="361188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40080" y="1508760"/>
            <a:ext cx="109728" cy="3611880"/>
          </a:xfrm>
          <a:prstGeom prst="rect">
            <a:avLst/>
          </a:prstGeom>
          <a:solidFill>
            <a:srgbClr val="0B7A7B"/>
          </a:solidFill>
          <a:ln w="12700">
            <a:solidFill>
              <a:srgbClr val="0B7A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14400" y="1709928"/>
            <a:ext cx="2953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Teaching and tasks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130552"/>
            <a:ext cx="2926080" cy="2834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Clear explanations and modelling</a:t>
            </a:r>
            <a:endParaRPr lang="en-US" sz="1150" dirty="0"/>
          </a:p>
          <a:p>
            <a:r>
              <a:rPr lang="en-US" sz="1150" dirty="0">
                <a:solidFill>
                  <a:srgbClr val="24383D"/>
                </a:solidFill>
              </a:rPr>
              <a:t>Work broken into manageable steps</a:t>
            </a:r>
            <a:endParaRPr lang="en-US" sz="1150" dirty="0"/>
          </a:p>
          <a:p>
            <a:r>
              <a:rPr lang="en-US" sz="1150" dirty="0">
                <a:solidFill>
                  <a:srgbClr val="24383D"/>
                </a:solidFill>
              </a:rPr>
              <a:t>Adapted resources or recording methods</a:t>
            </a:r>
            <a:endParaRPr lang="en-US" sz="1150" dirty="0"/>
          </a:p>
          <a:p>
            <a:r>
              <a:rPr lang="en-US" sz="1150" dirty="0">
                <a:solidFill>
                  <a:srgbClr val="24383D"/>
                </a:solidFill>
              </a:rPr>
              <a:t>Extra practice and repetition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70832" y="1508760"/>
            <a:ext cx="3429000" cy="361188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370832" y="1508760"/>
            <a:ext cx="109728" cy="3611880"/>
          </a:xfrm>
          <a:prstGeom prst="rect">
            <a:avLst/>
          </a:prstGeom>
          <a:solidFill>
            <a:srgbClr val="E8AE3C"/>
          </a:solidFill>
          <a:ln w="12700">
            <a:solidFill>
              <a:srgbClr val="E8A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645152" y="1709928"/>
            <a:ext cx="2953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Classroom support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45152" y="2130552"/>
            <a:ext cx="2926080" cy="2834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Visual prompts and timetables</a:t>
            </a:r>
            <a:endParaRPr lang="en-US" sz="1150" dirty="0"/>
          </a:p>
          <a:p>
            <a:r>
              <a:rPr lang="en-US" sz="1150" dirty="0">
                <a:solidFill>
                  <a:srgbClr val="24383D"/>
                </a:solidFill>
              </a:rPr>
              <a:t>Practical resources</a:t>
            </a:r>
            <a:endParaRPr lang="en-US" sz="1150" dirty="0"/>
          </a:p>
          <a:p>
            <a:r>
              <a:rPr lang="en-US" sz="1150" dirty="0">
                <a:solidFill>
                  <a:srgbClr val="24383D"/>
                </a:solidFill>
              </a:rPr>
              <a:t>Small-group or individual guidance</a:t>
            </a:r>
            <a:endParaRPr lang="en-US" sz="1150" dirty="0"/>
          </a:p>
          <a:p>
            <a:r>
              <a:rPr lang="en-US" sz="1150" dirty="0">
                <a:solidFill>
                  <a:srgbClr val="24383D"/>
                </a:solidFill>
              </a:rPr>
              <a:t>Support with communication and regulation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101584" y="1508760"/>
            <a:ext cx="3429000" cy="361188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8101584" y="1508760"/>
            <a:ext cx="109728" cy="3611880"/>
          </a:xfrm>
          <a:prstGeom prst="rect">
            <a:avLst/>
          </a:prstGeom>
          <a:solidFill>
            <a:srgbClr val="E97863"/>
          </a:solidFill>
          <a:ln w="12700">
            <a:solidFill>
              <a:srgbClr val="E978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375904" y="1709928"/>
            <a:ext cx="2953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Independence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75904" y="2130552"/>
            <a:ext cx="2926080" cy="2834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Helpful scaffolds are used when needed. They are reduced carefully as the child becomes secure and confident.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What support might my child receive?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Our graduated approach means support increases in response to need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6629400" y="1417320"/>
            <a:ext cx="484632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6629400" y="1417320"/>
            <a:ext cx="109728" cy="1234440"/>
          </a:xfrm>
          <a:prstGeom prst="rect">
            <a:avLst/>
          </a:prstGeom>
          <a:solidFill>
            <a:srgbClr val="0B7A7B"/>
          </a:solidFill>
          <a:ln w="12700">
            <a:solidFill>
              <a:srgbClr val="0B7A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6903720" y="1618488"/>
            <a:ext cx="4370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Universal support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903720" y="2039112"/>
            <a:ext cx="43434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High-quality teaching and classroom adaptations available to all pupils.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629400" y="2862072"/>
            <a:ext cx="484632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6629400" y="2862072"/>
            <a:ext cx="109728" cy="1234440"/>
          </a:xfrm>
          <a:prstGeom prst="rect">
            <a:avLst/>
          </a:prstGeom>
          <a:solidFill>
            <a:srgbClr val="E8AE3C"/>
          </a:solidFill>
          <a:ln w="12700">
            <a:solidFill>
              <a:srgbClr val="E8A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903720" y="3063240"/>
            <a:ext cx="4370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Targeted support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903720" y="3483864"/>
            <a:ext cx="43434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Additional, time-limited small-group or individual support matched to a specific need.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629400" y="4306824"/>
            <a:ext cx="484632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1"/>
          <p:cNvSpPr/>
          <p:nvPr/>
        </p:nvSpPr>
        <p:spPr>
          <a:xfrm>
            <a:off x="6629400" y="4306824"/>
            <a:ext cx="109728" cy="1234440"/>
          </a:xfrm>
          <a:prstGeom prst="rect">
            <a:avLst/>
          </a:prstGeom>
          <a:solidFill>
            <a:srgbClr val="E97863"/>
          </a:solidFill>
          <a:ln w="12700">
            <a:solidFill>
              <a:srgbClr val="E978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6903720" y="4507992"/>
            <a:ext cx="4370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Specialist support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903720" y="4928616"/>
            <a:ext cx="43434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50" dirty="0">
                <a:solidFill>
                  <a:srgbClr val="24383D"/>
                </a:solidFill>
              </a:rPr>
              <a:t>Individualised provision informed by specialist advice and, where appropriate, an EHCP.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DE895D5-6397-318D-656F-5C205C5C4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1470988"/>
            <a:ext cx="5789537" cy="44116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The Assess, Plan, Do, Review cycle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A shared process for understanding needs and improving support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600200"/>
            <a:ext cx="2148840" cy="2148840"/>
          </a:xfrm>
          <a:prstGeom prst="ellipse">
            <a:avLst/>
          </a:prstGeom>
          <a:solidFill>
            <a:srgbClr val="0B7A7B"/>
          </a:solidFill>
          <a:ln w="12700">
            <a:solidFill>
              <a:srgbClr val="0B7A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68680" y="199339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1. Assess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2487168"/>
            <a:ext cx="1874520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FFFFFF"/>
                </a:solidFill>
              </a:rPr>
              <a:t>Gather information about strengths, needs and progress.</a:t>
            </a:r>
            <a:endParaRPr lang="en-US" sz="1130" dirty="0"/>
          </a:p>
        </p:txBody>
      </p:sp>
      <p:sp>
        <p:nvSpPr>
          <p:cNvPr id="7" name="Shape 5"/>
          <p:cNvSpPr/>
          <p:nvPr/>
        </p:nvSpPr>
        <p:spPr>
          <a:xfrm>
            <a:off x="2834640" y="2286000"/>
            <a:ext cx="731520" cy="685800"/>
          </a:xfrm>
          <a:prstGeom prst="chevron">
            <a:avLst/>
          </a:prstGeom>
          <a:solidFill>
            <a:srgbClr val="BDD4D2"/>
          </a:solidFill>
          <a:ln w="12700">
            <a:solidFill>
              <a:srgbClr val="BDD4D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3566160" y="1600200"/>
            <a:ext cx="2148840" cy="2148840"/>
          </a:xfrm>
          <a:prstGeom prst="ellipse">
            <a:avLst/>
          </a:prstGeom>
          <a:solidFill>
            <a:srgbClr val="E8AE3C"/>
          </a:solidFill>
          <a:ln w="12700">
            <a:solidFill>
              <a:srgbClr val="E8A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3749040" y="199339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2. Plan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703320" y="2487168"/>
            <a:ext cx="1874520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FFFFFF"/>
                </a:solidFill>
              </a:rPr>
              <a:t>Agree outcomes, support, responsibilities and review dates.</a:t>
            </a:r>
            <a:endParaRPr lang="en-US" sz="1130" dirty="0"/>
          </a:p>
        </p:txBody>
      </p:sp>
      <p:sp>
        <p:nvSpPr>
          <p:cNvPr id="11" name="Shape 9"/>
          <p:cNvSpPr/>
          <p:nvPr/>
        </p:nvSpPr>
        <p:spPr>
          <a:xfrm>
            <a:off x="5715000" y="2286000"/>
            <a:ext cx="731520" cy="685800"/>
          </a:xfrm>
          <a:prstGeom prst="chevron">
            <a:avLst/>
          </a:prstGeom>
          <a:solidFill>
            <a:srgbClr val="BDD4D2"/>
          </a:solidFill>
          <a:ln w="12700">
            <a:solidFill>
              <a:srgbClr val="BDD4D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6446520" y="1600200"/>
            <a:ext cx="2148840" cy="2148840"/>
          </a:xfrm>
          <a:prstGeom prst="ellipse">
            <a:avLst/>
          </a:prstGeom>
          <a:solidFill>
            <a:srgbClr val="E97863"/>
          </a:solidFill>
          <a:ln w="12700">
            <a:solidFill>
              <a:srgbClr val="E978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6629400" y="199339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3. Do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583680" y="2487168"/>
            <a:ext cx="1874520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FFFFFF"/>
                </a:solidFill>
              </a:rPr>
              <a:t>Put the agreed provision and classroom strategies in place.</a:t>
            </a:r>
            <a:endParaRPr lang="en-US" sz="1130" dirty="0"/>
          </a:p>
        </p:txBody>
      </p:sp>
      <p:sp>
        <p:nvSpPr>
          <p:cNvPr id="15" name="Shape 13"/>
          <p:cNvSpPr/>
          <p:nvPr/>
        </p:nvSpPr>
        <p:spPr>
          <a:xfrm>
            <a:off x="8595360" y="2286000"/>
            <a:ext cx="731520" cy="685800"/>
          </a:xfrm>
          <a:prstGeom prst="chevron">
            <a:avLst/>
          </a:prstGeom>
          <a:solidFill>
            <a:srgbClr val="BDD4D2"/>
          </a:solidFill>
          <a:ln w="12700">
            <a:solidFill>
              <a:srgbClr val="BDD4D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9326880" y="1600200"/>
            <a:ext cx="2148840" cy="2148840"/>
          </a:xfrm>
          <a:prstGeom prst="ellipse">
            <a:avLst/>
          </a:prstGeom>
          <a:solidFill>
            <a:srgbClr val="5B8C63"/>
          </a:solidFill>
          <a:ln w="12700">
            <a:solidFill>
              <a:srgbClr val="5B8C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9509760" y="199339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4. Review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464040" y="2487168"/>
            <a:ext cx="1874520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FFFFFF"/>
                </a:solidFill>
              </a:rPr>
              <a:t>Check the impact with the child and family, then adapt as needed.</a:t>
            </a:r>
            <a:endParaRPr lang="en-US" sz="1130" dirty="0"/>
          </a:p>
        </p:txBody>
      </p:sp>
      <p:sp>
        <p:nvSpPr>
          <p:cNvPr id="19" name="Shape 17"/>
          <p:cNvSpPr/>
          <p:nvPr/>
        </p:nvSpPr>
        <p:spPr>
          <a:xfrm>
            <a:off x="1874520" y="4315968"/>
            <a:ext cx="8458200" cy="960120"/>
          </a:xfrm>
          <a:prstGeom prst="roundRect">
            <a:avLst/>
          </a:prstGeom>
          <a:solidFill>
            <a:srgbClr val="DDEAF2"/>
          </a:solidFill>
          <a:ln w="12700">
            <a:solidFill>
              <a:srgbClr val="B7CBD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2148840" y="4599432"/>
            <a:ext cx="7909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B56"/>
                </a:solidFill>
              </a:rPr>
              <a:t>This cycle may be repeated several times. Evidence from each review helps us decide the next steps.  We meet termly with parents, teachers and SENCO to review progress.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Learning plans and targets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How we agree and review personalised support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3429000" cy="361188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40080" y="1481328"/>
            <a:ext cx="109728" cy="3611880"/>
          </a:xfrm>
          <a:prstGeom prst="rect">
            <a:avLst/>
          </a:prstGeom>
          <a:solidFill>
            <a:srgbClr val="0B7A7B"/>
          </a:solidFill>
          <a:ln w="12700">
            <a:solidFill>
              <a:srgbClr val="0B7A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14400" y="1682496"/>
            <a:ext cx="2953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The plan includes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103120"/>
            <a:ext cx="2926080" cy="2834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Your child’s strengths and needs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Personalised outcomes or targets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Strategies and provision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Who will provide support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When progress will be reviewed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70832" y="1481328"/>
            <a:ext cx="3429000" cy="361188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370832" y="1481328"/>
            <a:ext cx="109728" cy="3611880"/>
          </a:xfrm>
          <a:prstGeom prst="rect">
            <a:avLst/>
          </a:prstGeom>
          <a:solidFill>
            <a:srgbClr val="E8AE3C"/>
          </a:solidFill>
          <a:ln w="12700">
            <a:solidFill>
              <a:srgbClr val="E8A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645152" y="1682496"/>
            <a:ext cx="2953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SMART targets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45152" y="2103120"/>
            <a:ext cx="2926080" cy="2834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Specific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Measurable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Achievable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Realistic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Time-related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01584" y="1481328"/>
            <a:ext cx="3429000" cy="361188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8101584" y="1481328"/>
            <a:ext cx="109728" cy="3611880"/>
          </a:xfrm>
          <a:prstGeom prst="rect">
            <a:avLst/>
          </a:prstGeom>
          <a:solidFill>
            <a:srgbClr val="E97863"/>
          </a:solidFill>
          <a:ln w="12700">
            <a:solidFill>
              <a:srgbClr val="E978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375904" y="1682496"/>
            <a:ext cx="2953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Family involvement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75904" y="2103120"/>
            <a:ext cx="2926080" cy="2834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Learning plans are discussed with families and reviewed each term. You will receive a copy, and your child’s views will be included.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What is an Education, Health and Care Plan?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An EHCP is a legal document for children and young people who need coordinated, specific provision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3657600" cy="4297680"/>
          </a:xfrm>
          <a:prstGeom prst="roundRect">
            <a:avLst/>
          </a:prstGeom>
          <a:solidFill>
            <a:srgbClr val="DDF1EE"/>
          </a:solidFill>
          <a:ln w="12700">
            <a:solidFill>
              <a:srgbClr val="B6DB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51560" y="1783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23B56"/>
                </a:solidFill>
              </a:rPr>
              <a:t>An EHCP sets out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097280" y="2395728"/>
            <a:ext cx="2926080" cy="2651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83D"/>
                </a:solidFill>
              </a:rPr>
              <a:t>• the child and family’s views and aspirations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4383D"/>
                </a:solidFill>
              </a:rPr>
              <a:t>• the child’s special educational needs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4383D"/>
                </a:solidFill>
              </a:rPr>
              <a:t>• agreed outcomes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4383D"/>
                </a:solidFill>
              </a:rPr>
              <a:t>• the education, health and social care provision required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00600" y="1417320"/>
            <a:ext cx="653796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4800600" y="1417320"/>
            <a:ext cx="109728" cy="1600200"/>
          </a:xfrm>
          <a:prstGeom prst="rect">
            <a:avLst/>
          </a:prstGeom>
          <a:solidFill>
            <a:srgbClr val="E8AE3C"/>
          </a:solidFill>
          <a:ln w="12700">
            <a:solidFill>
              <a:srgbClr val="E8A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5074920" y="1618488"/>
            <a:ext cx="60624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Who can request an assessment?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74920" y="2039112"/>
            <a:ext cx="603504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A parent or carer can ask the Local Authority to carry out an EHC needs assessment. The school, usually through the SENDCO, can also make a request.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800600" y="3310128"/>
            <a:ext cx="653796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4800600" y="3310128"/>
            <a:ext cx="109728" cy="1600200"/>
          </a:xfrm>
          <a:prstGeom prst="rect">
            <a:avLst/>
          </a:prstGeom>
          <a:solidFill>
            <a:srgbClr val="0B7A7B"/>
          </a:solidFill>
          <a:ln w="12700">
            <a:solidFill>
              <a:srgbClr val="0B7A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5074920" y="3511296"/>
            <a:ext cx="60624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What happens next?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074920" y="3931920"/>
            <a:ext cx="603504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The Local Authority considers the evidence and decides whether an assessment and then an EHCP are needed. We will support families through the process.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Working with specialist services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Specialists may help us understand needs, recommend strategies or provide further assessment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2514600" cy="594360"/>
          </a:xfrm>
          <a:prstGeom prst="roundRect">
            <a:avLst/>
          </a:prstGeom>
          <a:solidFill>
            <a:srgbClr val="0B7A7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14400" y="1581912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Educational Psychology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520440" y="1527048"/>
            <a:ext cx="7498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83D"/>
                </a:solidFill>
              </a:rPr>
              <a:t>Educational Psychologists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1520" y="2258568"/>
            <a:ext cx="2514600" cy="594360"/>
          </a:xfrm>
          <a:prstGeom prst="roundRect">
            <a:avLst/>
          </a:prstGeom>
          <a:solidFill>
            <a:srgbClr val="E8AE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914400" y="2423160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Communication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520440" y="2368296"/>
            <a:ext cx="7498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83D"/>
                </a:solidFill>
              </a:rPr>
              <a:t>Speech and Language Therapists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" y="3099816"/>
            <a:ext cx="2514600" cy="594360"/>
          </a:xfrm>
          <a:prstGeom prst="roundRect">
            <a:avLst/>
          </a:prstGeom>
          <a:solidFill>
            <a:srgbClr val="E9786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914400" y="3264408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Physical and sensory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20440" y="3209544"/>
            <a:ext cx="7498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83D"/>
                </a:solidFill>
              </a:rPr>
              <a:t>Occupational Therapy, physiotherapy, hearing and vision teams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31520" y="3941064"/>
            <a:ext cx="2514600" cy="594360"/>
          </a:xfrm>
          <a:prstGeom prst="roundRect">
            <a:avLst/>
          </a:prstGeom>
          <a:solidFill>
            <a:srgbClr val="5B8C6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914400" y="4105656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Specialist teaching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20440" y="4050792"/>
            <a:ext cx="7498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83D"/>
                </a:solidFill>
              </a:rPr>
              <a:t>Integrated Disability Service and Specialist Teaching Service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31520" y="4782312"/>
            <a:ext cx="2514600" cy="594360"/>
          </a:xfrm>
          <a:prstGeom prst="roundRect">
            <a:avLst/>
          </a:prstGeom>
          <a:solidFill>
            <a:srgbClr val="123B5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914400" y="4946904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Health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520440" y="4892040"/>
            <a:ext cx="7498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83D"/>
                </a:solidFill>
              </a:rPr>
              <a:t>GPs, school nursing and paediatric services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1828800" y="5650992"/>
            <a:ext cx="8595360" cy="530352"/>
          </a:xfrm>
          <a:prstGeom prst="roundRect">
            <a:avLst/>
          </a:prstGeom>
          <a:solidFill>
            <a:srgbClr val="DDEAF2"/>
          </a:solidFill>
          <a:ln w="12700">
            <a:solidFill>
              <a:srgbClr val="B7CBD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2057400" y="580644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40" b="1" dirty="0">
                <a:solidFill>
                  <a:srgbClr val="123B56"/>
                </a:solidFill>
              </a:rPr>
              <a:t>We will explain why a referral or specialist involvement is being considered and keep you informed.</a:t>
            </a:r>
            <a:endParaRPr lang="en-US" sz="13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Wellbeing, inclusion and school life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Every child should feel safe, valued and able to participate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1463040"/>
            <a:ext cx="3429000" cy="384048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40080" y="1463040"/>
            <a:ext cx="109728" cy="3840480"/>
          </a:xfrm>
          <a:prstGeom prst="rect">
            <a:avLst/>
          </a:prstGeom>
          <a:solidFill>
            <a:srgbClr val="E97863"/>
          </a:solidFill>
          <a:ln w="12700">
            <a:solidFill>
              <a:srgbClr val="E978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14400" y="1664208"/>
            <a:ext cx="2953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Wellbeing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084832"/>
            <a:ext cx="2926080" cy="3063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We have a  caring and inclusive environment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The support is matched to individual needs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We have a family support worker and she can be involved where appropriate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We have regular communication with families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70832" y="1463040"/>
            <a:ext cx="3429000" cy="384048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370832" y="1463040"/>
            <a:ext cx="109728" cy="3840480"/>
          </a:xfrm>
          <a:prstGeom prst="rect">
            <a:avLst/>
          </a:prstGeom>
          <a:solidFill>
            <a:srgbClr val="0B7A7B"/>
          </a:solidFill>
          <a:ln w="12700">
            <a:solidFill>
              <a:srgbClr val="0B7A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645152" y="1664208"/>
            <a:ext cx="2953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Trips and activities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45152" y="2084832"/>
            <a:ext cx="2926080" cy="3063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Reasonable adjustments are made so pupils with SEND can take part. Risk assessments and visits to venues are completed when needed.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01584" y="1463040"/>
            <a:ext cx="3429000" cy="384048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8101584" y="1463040"/>
            <a:ext cx="109728" cy="3840480"/>
          </a:xfrm>
          <a:prstGeom prst="rect">
            <a:avLst/>
          </a:prstGeom>
          <a:solidFill>
            <a:srgbClr val="E8AE3C"/>
          </a:solidFill>
          <a:ln w="12700">
            <a:solidFill>
              <a:srgbClr val="E8A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375904" y="1664208"/>
            <a:ext cx="2953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Transition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75904" y="2084832"/>
            <a:ext cx="2926080" cy="3063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We share relevant information and plan support when children start school, change class, move between key stages or transfer to another setting.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How do we know support is helping?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We look at the whole child, not only attainment scores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3429000" cy="342900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40080" y="1481328"/>
            <a:ext cx="109728" cy="3429000"/>
          </a:xfrm>
          <a:prstGeom prst="rect">
            <a:avLst/>
          </a:prstGeom>
          <a:solidFill>
            <a:srgbClr val="0B7A7B"/>
          </a:solidFill>
          <a:ln w="12700">
            <a:solidFill>
              <a:srgbClr val="0B7A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14400" y="1682496"/>
            <a:ext cx="2953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We gather evidence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103120"/>
            <a:ext cx="2926080" cy="2651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Class assessment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Progress towards learning-plan targets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Intervention records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Small-step progress measures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Observations and work samples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70832" y="1481328"/>
            <a:ext cx="3429000" cy="342900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370832" y="1481328"/>
            <a:ext cx="109728" cy="3429000"/>
          </a:xfrm>
          <a:prstGeom prst="rect">
            <a:avLst/>
          </a:prstGeom>
          <a:solidFill>
            <a:srgbClr val="E8AE3C"/>
          </a:solidFill>
          <a:ln w="12700">
            <a:solidFill>
              <a:srgbClr val="E8AE3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645152" y="1682496"/>
            <a:ext cx="2953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We listen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45152" y="2103120"/>
            <a:ext cx="2926080" cy="2651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Your child’s views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Your views as a parent or carer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Feedback from staff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Advice from specialists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01584" y="1481328"/>
            <a:ext cx="3429000" cy="342900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6E0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8101584" y="1481328"/>
            <a:ext cx="109728" cy="3429000"/>
          </a:xfrm>
          <a:prstGeom prst="rect">
            <a:avLst/>
          </a:prstGeom>
          <a:solidFill>
            <a:srgbClr val="E97863"/>
          </a:solidFill>
          <a:ln w="12700">
            <a:solidFill>
              <a:srgbClr val="E978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375904" y="1682496"/>
            <a:ext cx="29535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We respond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75904" y="2103120"/>
            <a:ext cx="2926080" cy="2651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dirty="0">
                <a:solidFill>
                  <a:srgbClr val="24383D"/>
                </a:solidFill>
              </a:rPr>
              <a:t>Continue successful support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Adapt strategies or provision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Agree new targets</a:t>
            </a:r>
            <a:endParaRPr lang="en-US" sz="1400" dirty="0"/>
          </a:p>
          <a:p>
            <a:r>
              <a:rPr lang="en-US" sz="1400" dirty="0">
                <a:solidFill>
                  <a:srgbClr val="24383D"/>
                </a:solidFill>
              </a:rPr>
              <a:t>Seek further advice when needed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If you have a concern or complaint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Please raise concerns early so we can work together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645920"/>
            <a:ext cx="1051560" cy="1051560"/>
          </a:xfrm>
          <a:prstGeom prst="ellipse">
            <a:avLst/>
          </a:prstGeom>
          <a:solidFill>
            <a:srgbClr val="0B7A7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78408" y="18836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11480" y="2907792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B56"/>
                </a:solidFill>
              </a:rPr>
              <a:t>Class teacher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011680" y="1874520"/>
            <a:ext cx="594360" cy="548640"/>
          </a:xfrm>
          <a:prstGeom prst="chevron">
            <a:avLst/>
          </a:prstGeom>
          <a:solidFill>
            <a:srgbClr val="C6D9D5"/>
          </a:solidFill>
          <a:ln w="12700">
            <a:solidFill>
              <a:srgbClr val="C6D9D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2971800" y="1645920"/>
            <a:ext cx="1051560" cy="1051560"/>
          </a:xfrm>
          <a:prstGeom prst="ellipse">
            <a:avLst/>
          </a:prstGeom>
          <a:solidFill>
            <a:srgbClr val="E8AE3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3264408" y="18836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697480" y="2907792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B56"/>
                </a:solidFill>
              </a:rPr>
              <a:t>SENDCO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874520"/>
            <a:ext cx="594360" cy="548640"/>
          </a:xfrm>
          <a:prstGeom prst="chevron">
            <a:avLst/>
          </a:prstGeom>
          <a:solidFill>
            <a:srgbClr val="C6D9D5"/>
          </a:solidFill>
          <a:ln w="12700">
            <a:solidFill>
              <a:srgbClr val="C6D9D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5257800" y="1645920"/>
            <a:ext cx="1051560" cy="1051560"/>
          </a:xfrm>
          <a:prstGeom prst="ellipse">
            <a:avLst/>
          </a:prstGeom>
          <a:solidFill>
            <a:srgbClr val="E9786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5550408" y="18836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983480" y="2907792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B56"/>
                </a:solidFill>
              </a:rPr>
              <a:t>Headteacher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583680" y="1874520"/>
            <a:ext cx="594360" cy="548640"/>
          </a:xfrm>
          <a:prstGeom prst="chevron">
            <a:avLst/>
          </a:prstGeom>
          <a:solidFill>
            <a:srgbClr val="C6D9D5"/>
          </a:solidFill>
          <a:ln w="12700">
            <a:solidFill>
              <a:srgbClr val="C6D9D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543800" y="1645920"/>
            <a:ext cx="1051560" cy="1051560"/>
          </a:xfrm>
          <a:prstGeom prst="ellipse">
            <a:avLst/>
          </a:prstGeom>
          <a:solidFill>
            <a:srgbClr val="5B8C6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836408" y="18836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269480" y="2907792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B56"/>
                </a:solidFill>
              </a:rPr>
              <a:t>Governors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869680" y="1874520"/>
            <a:ext cx="594360" cy="548640"/>
          </a:xfrm>
          <a:prstGeom prst="chevron">
            <a:avLst/>
          </a:prstGeom>
          <a:solidFill>
            <a:srgbClr val="C6D9D5"/>
          </a:solidFill>
          <a:ln w="12700">
            <a:solidFill>
              <a:srgbClr val="C6D9D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9829800" y="1645920"/>
            <a:ext cx="1051560" cy="1051560"/>
          </a:xfrm>
          <a:prstGeom prst="ellipse">
            <a:avLst/>
          </a:prstGeom>
          <a:solidFill>
            <a:srgbClr val="123B5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10122408" y="18836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5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9555480" y="2907792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B56"/>
                </a:solidFill>
              </a:rPr>
              <a:t>Department for Education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1143000" y="4069080"/>
            <a:ext cx="9921240" cy="1097280"/>
          </a:xfrm>
          <a:prstGeom prst="roundRect">
            <a:avLst/>
          </a:prstGeom>
          <a:solidFill>
            <a:srgbClr val="DDF1EE"/>
          </a:solidFill>
          <a:ln w="12700">
            <a:solidFill>
              <a:srgbClr val="B6DBD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1508760" y="4361688"/>
            <a:ext cx="9189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B56"/>
                </a:solidFill>
              </a:rPr>
              <a:t>We aim to respond sensitively, fairly and as quickly as possible. The school’s complaints policy gives full details of the formal process.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3B56"/>
                </a:solidFill>
              </a:rPr>
              <a:t>Key words families may hear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105156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7175"/>
                </a:solidFill>
              </a:rPr>
              <a:t>A short guide to common SEND language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5303520" cy="1051560"/>
          </a:xfrm>
          <a:prstGeom prst="roundRect">
            <a:avLst/>
          </a:prstGeom>
          <a:solidFill>
            <a:srgbClr val="DDF1EE"/>
          </a:solidFill>
          <a:ln w="12700">
            <a:solidFill>
              <a:srgbClr val="CCDAD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14400" y="1581912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SEND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560320" y="1572768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83D"/>
                </a:solidFill>
              </a:rPr>
              <a:t>Special educational needs and disabilities</a:t>
            </a:r>
            <a:endParaRPr lang="en-US" sz="1220" dirty="0"/>
          </a:p>
        </p:txBody>
      </p:sp>
      <p:sp>
        <p:nvSpPr>
          <p:cNvPr id="7" name="Shape 5"/>
          <p:cNvSpPr/>
          <p:nvPr/>
        </p:nvSpPr>
        <p:spPr>
          <a:xfrm>
            <a:off x="6309360" y="1417320"/>
            <a:ext cx="5303520" cy="1051560"/>
          </a:xfrm>
          <a:prstGeom prst="roundRect">
            <a:avLst/>
          </a:prstGeom>
          <a:solidFill>
            <a:srgbClr val="DDEAF2"/>
          </a:solidFill>
          <a:ln w="12700">
            <a:solidFill>
              <a:srgbClr val="CCDAD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6537960" y="1581912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SENDCO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183880" y="1572768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83D"/>
                </a:solidFill>
              </a:rPr>
              <a:t>The teacher who leads SEND across the school</a:t>
            </a:r>
            <a:endParaRPr lang="en-US" sz="1220" dirty="0"/>
          </a:p>
        </p:txBody>
      </p:sp>
      <p:sp>
        <p:nvSpPr>
          <p:cNvPr id="10" name="Shape 8"/>
          <p:cNvSpPr/>
          <p:nvPr/>
        </p:nvSpPr>
        <p:spPr>
          <a:xfrm>
            <a:off x="685800" y="2788920"/>
            <a:ext cx="5303520" cy="1051560"/>
          </a:xfrm>
          <a:prstGeom prst="roundRect">
            <a:avLst/>
          </a:prstGeom>
          <a:solidFill>
            <a:srgbClr val="DDF1EE"/>
          </a:solidFill>
          <a:ln w="12700">
            <a:solidFill>
              <a:srgbClr val="CCDAD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914400" y="2953512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SEN Support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560320" y="2944368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83D"/>
                </a:solidFill>
              </a:rPr>
              <a:t>Additional or different help provided through the school’s graduated approach</a:t>
            </a:r>
            <a:endParaRPr lang="en-US" sz="1220" dirty="0"/>
          </a:p>
        </p:txBody>
      </p:sp>
      <p:sp>
        <p:nvSpPr>
          <p:cNvPr id="13" name="Shape 11"/>
          <p:cNvSpPr/>
          <p:nvPr/>
        </p:nvSpPr>
        <p:spPr>
          <a:xfrm>
            <a:off x="6309360" y="2788920"/>
            <a:ext cx="5303520" cy="1051560"/>
          </a:xfrm>
          <a:prstGeom prst="roundRect">
            <a:avLst/>
          </a:prstGeom>
          <a:solidFill>
            <a:srgbClr val="DDEAF2"/>
          </a:solidFill>
          <a:ln w="12700">
            <a:solidFill>
              <a:srgbClr val="CCDAD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6537960" y="2953512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EHCP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183880" y="2944368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83D"/>
                </a:solidFill>
              </a:rPr>
              <a:t>Education, Health and Care Plan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685800" y="4160520"/>
            <a:ext cx="5303520" cy="1051560"/>
          </a:xfrm>
          <a:prstGeom prst="roundRect">
            <a:avLst/>
          </a:prstGeom>
          <a:solidFill>
            <a:srgbClr val="DDF1EE"/>
          </a:solidFill>
          <a:ln w="12700">
            <a:solidFill>
              <a:srgbClr val="CCDAD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914400" y="4325112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Reasonable adjustment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2560320" y="4315968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83D"/>
                </a:solidFill>
              </a:rPr>
              <a:t>A change that reduces a disadvantage for a disabled pupil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6309360" y="4160520"/>
            <a:ext cx="5303520" cy="1051560"/>
          </a:xfrm>
          <a:prstGeom prst="roundRect">
            <a:avLst/>
          </a:prstGeom>
          <a:solidFill>
            <a:srgbClr val="DDEAF2"/>
          </a:solidFill>
          <a:ln w="12700">
            <a:solidFill>
              <a:srgbClr val="CCDAD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6537960" y="4325112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56"/>
                </a:solidFill>
              </a:rPr>
              <a:t>Intervention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183880" y="4315968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83D"/>
                </a:solidFill>
              </a:rPr>
              <a:t>Planned additional teaching or support for a specific need</a:t>
            </a:r>
            <a:endParaRPr lang="en-US" sz="12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5588" y="6546850"/>
            <a:ext cx="800100" cy="30003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677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7A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31520" y="777240"/>
            <a:ext cx="5486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We are here to help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49808" y="1600200"/>
            <a:ext cx="4800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E5F4F1"/>
                </a:solidFill>
              </a:rPr>
              <a:t>Please talk to us if you have questions about your child’s learning, development or wellbeing.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731520" y="2999232"/>
            <a:ext cx="475488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51560" y="3319272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B56"/>
                </a:solidFill>
              </a:rPr>
              <a:t>Miss Asilah Deakin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23B56"/>
                </a:solidFill>
              </a:rPr>
              <a:t>Deputy Headteacher and SENDCO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51560" y="416052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B7A7B"/>
                </a:solidFill>
              </a:rPr>
              <a:t>office@nethersole.bdmat.org.uk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0B7A7B"/>
                </a:solidFill>
              </a:rPr>
              <a:t>01827 892357</a:t>
            </a: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BF7A9F-00A3-78BA-B7F7-E722F3CB8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1686624"/>
            <a:ext cx="5820505" cy="43941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1789</Words>
  <Application>Microsoft Office PowerPoint</Application>
  <PresentationFormat>Widescreen</PresentationFormat>
  <Paragraphs>231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Nethersole Church of England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SEND Information Report: A Guide for Families</dc:title>
  <dc:subject>Family-friendly SEND Information Report</dc:subject>
  <dc:creator>Asilah Deakin</dc:creator>
  <cp:lastModifiedBy>Samantha Goode</cp:lastModifiedBy>
  <cp:revision>7</cp:revision>
  <dcterms:created xsi:type="dcterms:W3CDTF">2026-10-19T08:52:44Z</dcterms:created>
  <dcterms:modified xsi:type="dcterms:W3CDTF">2026-10-19T09:45:42Z</dcterms:modified>
</cp:coreProperties>
</file>